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71" r:id="rId8"/>
    <p:sldId id="257" r:id="rId9"/>
    <p:sldId id="276" r:id="rId10"/>
    <p:sldId id="272" r:id="rId11"/>
    <p:sldId id="273" r:id="rId12"/>
    <p:sldId id="275" r:id="rId13"/>
    <p:sldId id="278" r:id="rId14"/>
    <p:sldId id="258" r:id="rId15"/>
    <p:sldId id="262" r:id="rId16"/>
    <p:sldId id="260" r:id="rId17"/>
    <p:sldId id="280" r:id="rId18"/>
    <p:sldId id="259" r:id="rId19"/>
    <p:sldId id="26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7B00"/>
    <a:srgbClr val="FFC3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2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2057400" y="2590800"/>
            <a:ext cx="6705600" cy="1371600"/>
          </a:xfrm>
          <a:prstGeom prst="rect">
            <a:avLst/>
          </a:prstGeom>
          <a:solidFill>
            <a:srgbClr val="FFC3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057400" y="1981200"/>
            <a:ext cx="6705600" cy="1066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CE7B00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4600" y="1905000"/>
            <a:ext cx="6172200" cy="11430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200400"/>
            <a:ext cx="6400800" cy="8382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251CE46-9848-4863-9B80-D3560C3B781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C:\backgrounds\cornucopi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685800"/>
            <a:ext cx="5943600" cy="563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9CFCE-0923-4587-ACAB-7786E67DDA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1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4700" y="457200"/>
            <a:ext cx="17907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457200"/>
            <a:ext cx="5219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89623-DF55-4034-9197-8C052B0B2A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62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FC0C0-2EAC-43BE-A448-7B190B0FB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48137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D9956-BF49-49E7-B673-601D18B22E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79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A525F-BECF-4B6A-8D47-2DAD2C62FB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2600" y="1752600"/>
            <a:ext cx="3505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10200" y="1752600"/>
            <a:ext cx="3505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FEB02-EEC8-436C-872B-2F499016D6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9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206A3-62CC-4059-84D6-B39B7EFE77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3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BD141-3697-4931-8F57-FB0AFF77B4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0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18847-A42C-4D71-AFFC-B425F54840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5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FFC0D-AE57-4F91-943F-3F4157A5B5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1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F2597-05F8-4444-AA06-022E615CDB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62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716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752600"/>
            <a:ext cx="7162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CC802B-8666-41D7-892F-27B84E8EEF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23728" y="1772816"/>
            <a:ext cx="7020272" cy="72008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Тема: «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Здоровое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питание 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»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12160" y="3200400"/>
            <a:ext cx="2674640" cy="948680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Коучинг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8288"/>
            <a:ext cx="7145486" cy="1158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50546" y="1916832"/>
            <a:ext cx="3469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FEFEF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СВОЕВРЕМЕННОСТЬ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9985036">
            <a:off x="3483432" y="2564904"/>
            <a:ext cx="41849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FEFEF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умеренность</a:t>
            </a:r>
            <a:endParaRPr lang="ru-RU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FEFEF"/>
              </a:solidFill>
              <a:effectLst>
                <a:outerShdw dist="40000" dir="5400000" algn="tl" rotWithShape="0">
                  <a:srgbClr val="000000">
                    <a:alpha val="32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9589479">
            <a:off x="3707904" y="4221088"/>
            <a:ext cx="3866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FEFEF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разнообразие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FEFEF"/>
              </a:solidFill>
              <a:effectLst>
                <a:outerShdw dist="40000" dir="5400000" algn="tl" rotWithShape="0">
                  <a:srgbClr val="000000">
                    <a:alpha val="32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31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976738"/>
              </p:ext>
            </p:extLst>
          </p:nvPr>
        </p:nvGraphicFramePr>
        <p:xfrm>
          <a:off x="1547664" y="836712"/>
          <a:ext cx="7596336" cy="3142701"/>
        </p:xfrm>
        <a:graphic>
          <a:graphicData uri="http://schemas.openxmlformats.org/drawingml/2006/table">
            <a:tbl>
              <a:tblPr/>
              <a:tblGrid>
                <a:gridCol w="2279358"/>
                <a:gridCol w="443081"/>
                <a:gridCol w="2180387"/>
                <a:gridCol w="415675"/>
                <a:gridCol w="2277835"/>
              </a:tblGrid>
              <a:tr h="7461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Углеводы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03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продуктах животного происхождения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мясе, молоке, сале, в маслянистых растениях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крупах, муке, крахмале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11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500438" y="1571625"/>
            <a:ext cx="2286000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Витамины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3357563" y="2708275"/>
            <a:ext cx="2500312" cy="430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/>
              <a:t>Овощи, фрукты</a:t>
            </a:r>
          </a:p>
        </p:txBody>
      </p:sp>
      <p:sp>
        <p:nvSpPr>
          <p:cNvPr id="30724" name="Line 6"/>
          <p:cNvSpPr>
            <a:spLocks noChangeShapeType="1"/>
          </p:cNvSpPr>
          <p:nvPr/>
        </p:nvSpPr>
        <p:spPr bwMode="auto">
          <a:xfrm>
            <a:off x="4643438" y="20605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30725" name="Рисунок 12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3571875"/>
            <a:ext cx="374173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13" descr="2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714375"/>
            <a:ext cx="292893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Рисунок 14" descr="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7575" y="765175"/>
            <a:ext cx="27178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Рисунок 15" descr="(1).bmp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357187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5415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8288"/>
            <a:ext cx="7505526" cy="856455"/>
          </a:xfrm>
        </p:spPr>
      </p:pic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698873" y="1052736"/>
            <a:ext cx="7162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/>
              <a:t>Главное – не переедайте.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/>
              <a:t>Ешьте в одно и то же время простую, свежеприготовленную пищу, которая легко усваивается и соответствует потребностям организма.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/>
              <a:t>Тщательно пережевывайте пищу, не спешите глотать.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/>
              <a:t>Мойте фрукты и овощи перед едой.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/>
              <a:t>Перед приемом пищи мысленно поблагодарите всех, кто принял участие в создании продуктов, из которых приготовлена пища. И конечно, тех, кто приготовил вам еду.</a:t>
            </a:r>
          </a:p>
        </p:txBody>
      </p:sp>
      <p:pic>
        <p:nvPicPr>
          <p:cNvPr id="38916" name="Picture 4" descr="j02895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9538" y="212625"/>
            <a:ext cx="13716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7361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8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04664"/>
            <a:ext cx="6408712" cy="6504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Всемирная организация здравоохранения (ВОЗ) рекомендует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Рекомендации ВОЗ построены по принципу светофора.</a:t>
            </a:r>
            <a:br>
              <a:rPr lang="ru-RU" sz="20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Зелёный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свет —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еда без ограничений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— это хлеб грубого помола, цельные крупы и не менее 400 г в </a:t>
            </a:r>
            <a:r>
              <a:rPr lang="ru-RU" sz="2000" dirty="0" err="1">
                <a:solidFill>
                  <a:srgbClr val="002060"/>
                </a:solidFill>
                <a:latin typeface="Comic Sans MS" pitchFamily="66" charset="0"/>
              </a:rPr>
              <a:t>суткиовощей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и фруктов.</a:t>
            </a:r>
            <a:br>
              <a:rPr lang="ru-RU" sz="20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Желтый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свет —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мясо, рыба, молочные продукты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— только обезжиренные и в меньшем количестве, чем «зеленые» продукты.</a:t>
            </a:r>
            <a:br>
              <a:rPr lang="ru-RU" sz="20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Красный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свет —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это продукты, которых нужно остерегаться: сахар, масло, кондитерские изделия.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 Чем реже вы употребляете такие продукты, тем лучше.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981200" y="548680"/>
            <a:ext cx="71628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kk-KZ" sz="3600" b="1" dirty="0">
                <a:solidFill>
                  <a:srgbClr val="002060"/>
                </a:solidFill>
                <a:latin typeface="Comic Sans MS" pitchFamily="66" charset="0"/>
              </a:rPr>
              <a:t>Презентация на постере</a:t>
            </a:r>
            <a:r>
              <a:rPr lang="kk-KZ" sz="36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indent="0" algn="ctr">
              <a:buNone/>
            </a:pP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kk-KZ" sz="3600" dirty="0">
                <a:solidFill>
                  <a:srgbClr val="002060"/>
                </a:solidFill>
                <a:latin typeface="Comic Sans MS" pitchFamily="66" charset="0"/>
              </a:rPr>
              <a:t>● Одна группа готовит презентацию на вопрос «Здоровое питание малыша</a:t>
            </a:r>
            <a:r>
              <a:rPr lang="kk-KZ" sz="3600" dirty="0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  <a:p>
            <a:pPr marL="0" indent="0">
              <a:buNone/>
            </a:pP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kk-KZ" sz="3600" dirty="0">
                <a:solidFill>
                  <a:srgbClr val="002060"/>
                </a:solidFill>
                <a:latin typeface="Comic Sans MS" pitchFamily="66" charset="0"/>
              </a:rPr>
              <a:t>● А следующая группа готовит презентацию на вопрос «Здоровое питание взрослого человека»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5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backgrounds\cornucopi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8086725" cy="766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31640" y="0"/>
            <a:ext cx="75608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Пирамида здорового питания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Пирамида здорового питания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206" y="1097508"/>
            <a:ext cx="6504273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133350"/>
            <a:ext cx="8242300" cy="963613"/>
          </a:xfrm>
        </p:spPr>
      </p:pic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63"/>
            <a:ext cx="8229600" cy="52371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Расскажи о своем любимом блюде.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Чем оно полезно?</a:t>
            </a:r>
          </a:p>
        </p:txBody>
      </p:sp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500063" y="5000625"/>
            <a:ext cx="8215312" cy="1643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13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Будьте здоровы!</a:t>
            </a:r>
          </a:p>
        </p:txBody>
      </p:sp>
      <p:pic>
        <p:nvPicPr>
          <p:cNvPr id="46085" name="Рисунок 6" descr="4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2214563"/>
            <a:ext cx="6858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3176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788024" y="332656"/>
            <a:ext cx="405117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Один из древних лекарей отметил, что необходимо есть еду как лекарство, чтобы не принимать лекарства как еду. 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backgrounds\cornucop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3200400" cy="303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backgrounds\candle_hu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"/>
            <a:ext cx="2990850" cy="298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backgrounds\cornucopi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89438"/>
            <a:ext cx="2514600" cy="201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backgrounds\cornucopia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172" y="4352925"/>
            <a:ext cx="2514600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09600" y="3352800"/>
            <a:ext cx="7696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СПАСИБО ЗА ВНИМАНИЕ!!!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764704"/>
            <a:ext cx="6174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«Мы живём не для того, чтобы есть, а едим для того чтобы жить»                                                                                    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древнегреческий философ Сократ(470-399 до н.э.)</a:t>
            </a:r>
          </a:p>
        </p:txBody>
      </p:sp>
    </p:spTree>
    <p:extLst>
      <p:ext uri="{BB962C8B-B14F-4D97-AF65-F5344CB8AC3E}">
        <p14:creationId xmlns:p14="http://schemas.microsoft.com/office/powerpoint/2010/main" val="37534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9759" y="457200"/>
            <a:ext cx="7128481" cy="1143000"/>
          </a:xfrm>
        </p:spPr>
      </p:pic>
      <p:pic>
        <p:nvPicPr>
          <p:cNvPr id="5" name="Picture 5" descr="j03459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1643063"/>
            <a:ext cx="3714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j03168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1643063"/>
            <a:ext cx="3714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686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7132786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111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3488" y="1772816"/>
            <a:ext cx="3553416" cy="424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j03168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1772816"/>
            <a:ext cx="3653369" cy="4227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30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1427163"/>
            <a:ext cx="4348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>
                <a:solidFill>
                  <a:srgbClr val="006600"/>
                </a:solidFill>
              </a:rPr>
              <a:t>Человеку необходимо питаться.</a:t>
            </a:r>
          </a:p>
        </p:txBody>
      </p:sp>
      <p:pic>
        <p:nvPicPr>
          <p:cNvPr id="6" name="Picture 4" descr="j03168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2204864"/>
            <a:ext cx="3163154" cy="422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7" descr="i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6096" y="2204863"/>
            <a:ext cx="3167054" cy="422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190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5263"/>
            <a:ext cx="7219528" cy="12620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1628800"/>
            <a:ext cx="3035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dirty="0"/>
              <a:t>Полезные продукты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1640855"/>
            <a:ext cx="2679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Вредные </a:t>
            </a:r>
            <a:r>
              <a:rPr lang="ru-RU" dirty="0"/>
              <a:t>продукты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5999" y="2274838"/>
            <a:ext cx="62711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Рыба, пепси, кефир, фанта, чипсы, геркулес, жирное мясо, подсолнечное масло, торты, «Сникерс», морковь, капуста, шоколадные конфеты, яблоки, груши, хлеб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7289502" cy="13287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8050" y="1700808"/>
            <a:ext cx="6480720" cy="341632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/>
              <a:t>красивый	</a:t>
            </a:r>
            <a:endParaRPr lang="ru-RU" dirty="0" smtClean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ловкий</a:t>
            </a:r>
            <a:r>
              <a:rPr lang="ru-RU" dirty="0"/>
              <a:t>	</a:t>
            </a:r>
            <a:endParaRPr lang="ru-RU" dirty="0" smtClean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статный</a:t>
            </a:r>
            <a:r>
              <a:rPr lang="ru-RU" dirty="0"/>
              <a:t>	</a:t>
            </a:r>
            <a:endParaRPr lang="ru-RU" dirty="0" smtClean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крепкий</a:t>
            </a:r>
            <a:endParaRPr lang="ru-RU" dirty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сутулый</a:t>
            </a:r>
            <a:r>
              <a:rPr lang="ru-RU" dirty="0"/>
              <a:t>	</a:t>
            </a:r>
            <a:endParaRPr lang="ru-RU" dirty="0" smtClean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Бледный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стройный</a:t>
            </a:r>
            <a:r>
              <a:rPr lang="ru-RU" dirty="0"/>
              <a:t>	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ru-RU" dirty="0" smtClean="0"/>
          </a:p>
          <a:p>
            <a:pPr marL="533400" indent="-533400" eaLnBrk="1" hangingPunct="1">
              <a:buFont typeface="Wingdings" pitchFamily="2" charset="2"/>
              <a:buNone/>
            </a:pPr>
            <a:endParaRPr lang="ru-RU" dirty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            неуклюжий</a:t>
            </a:r>
            <a:endParaRPr lang="ru-RU" dirty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            сильный</a:t>
            </a:r>
            <a:r>
              <a:rPr lang="ru-RU" dirty="0"/>
              <a:t>	румяный	толстый	</a:t>
            </a:r>
            <a:r>
              <a:rPr lang="ru-RU" dirty="0" smtClean="0"/>
              <a:t>подтянутый</a:t>
            </a:r>
            <a:endParaRPr lang="ru-RU" i="1" dirty="0"/>
          </a:p>
          <a:p>
            <a:pPr marL="533400" indent="-533400" eaLnBrk="1" hangingPunct="1">
              <a:buFont typeface="Wingdings" pitchFamily="2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46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Поделитесь Вашим мнением</a:t>
            </a:r>
            <a:endParaRPr lang="en-US" sz="4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832" y="1752600"/>
            <a:ext cx="6084168" cy="3836640"/>
          </a:xfrm>
        </p:spPr>
        <p:txBody>
          <a:bodyPr/>
          <a:lstStyle/>
          <a:p>
            <a:pPr lvl="0"/>
            <a:r>
              <a:rPr lang="kk-KZ" sz="3600" dirty="0">
                <a:solidFill>
                  <a:srgbClr val="002060"/>
                </a:solidFill>
                <a:latin typeface="Comic Sans MS" pitchFamily="66" charset="0"/>
              </a:rPr>
              <a:t>Что такое  «</a:t>
            </a:r>
            <a:r>
              <a:rPr lang="kk-KZ" sz="3600" dirty="0" smtClean="0">
                <a:solidFill>
                  <a:srgbClr val="002060"/>
                </a:solidFill>
                <a:latin typeface="Comic Sans MS" pitchFamily="66" charset="0"/>
              </a:rPr>
              <a:t>Здоровое питание»?</a:t>
            </a:r>
          </a:p>
          <a:p>
            <a:pPr marL="0" lvl="0" indent="0">
              <a:buNone/>
            </a:pPr>
            <a:endParaRPr lang="kk-KZ" sz="3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kk-KZ" sz="3600" dirty="0">
                <a:solidFill>
                  <a:srgbClr val="002060"/>
                </a:solidFill>
                <a:latin typeface="Comic Sans MS" pitchFamily="66" charset="0"/>
              </a:rPr>
              <a:t>Как Вы относитесь к  «</a:t>
            </a:r>
            <a:r>
              <a:rPr lang="kk-KZ" sz="3600" dirty="0" smtClean="0">
                <a:solidFill>
                  <a:srgbClr val="002060"/>
                </a:solidFill>
                <a:latin typeface="Comic Sans MS" pitchFamily="66" charset="0"/>
              </a:rPr>
              <a:t>Здоровому питанию» </a:t>
            </a:r>
            <a:r>
              <a:rPr lang="kk-KZ" sz="3600" dirty="0">
                <a:solidFill>
                  <a:srgbClr val="002060"/>
                </a:solidFill>
                <a:latin typeface="Comic Sans MS" pitchFamily="66" charset="0"/>
              </a:rPr>
              <a:t>?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endParaRPr lang="ru-RU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513"/>
            <a:ext cx="7617098" cy="2236787"/>
          </a:xfrm>
        </p:spPr>
      </p:pic>
      <p:sp>
        <p:nvSpPr>
          <p:cNvPr id="31747" name="Текст 2"/>
          <p:cNvSpPr>
            <a:spLocks noGrp="1"/>
          </p:cNvSpPr>
          <p:nvPr>
            <p:ph type="body" sz="half" idx="1"/>
          </p:nvPr>
        </p:nvSpPr>
        <p:spPr>
          <a:xfrm>
            <a:off x="2051720" y="2357438"/>
            <a:ext cx="3456384" cy="3519834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dirty="0" smtClean="0"/>
              <a:t>      </a:t>
            </a:r>
            <a:r>
              <a:rPr lang="ru-RU" sz="2800" dirty="0" smtClean="0"/>
              <a:t>Правильное питание должно обеспечить поступление в организм всех необходимых веществ: углеводов, жиров, белков и витаминов.</a:t>
            </a:r>
          </a:p>
          <a:p>
            <a:pPr>
              <a:buFont typeface="Wingdings 2" pitchFamily="18" charset="2"/>
              <a:buNone/>
            </a:pPr>
            <a:endParaRPr lang="ru-RU" sz="2800" dirty="0" smtClean="0"/>
          </a:p>
        </p:txBody>
      </p:sp>
      <p:pic>
        <p:nvPicPr>
          <p:cNvPr id="31748" name="Содержимое 4" descr="0_2314b_4f69a0fa_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71625" y="2500313"/>
            <a:ext cx="3272313" cy="3664991"/>
          </a:xfrm>
        </p:spPr>
      </p:pic>
    </p:spTree>
    <p:extLst>
      <p:ext uri="{BB962C8B-B14F-4D97-AF65-F5344CB8AC3E}">
        <p14:creationId xmlns:p14="http://schemas.microsoft.com/office/powerpoint/2010/main" val="229716723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nkfulness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thankfulness</Template>
  <TotalTime>70</TotalTime>
  <Words>287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thankfulness</vt:lpstr>
      <vt:lpstr>Тема: «Здоровое питание 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Поделитесь Вашим мнением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Сарыкемер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Thankfulness</dc:title>
  <dc:creator>Окаянная</dc:creator>
  <cp:lastModifiedBy>Окаянная</cp:lastModifiedBy>
  <cp:revision>13</cp:revision>
  <dcterms:created xsi:type="dcterms:W3CDTF">2014-04-08T07:32:34Z</dcterms:created>
  <dcterms:modified xsi:type="dcterms:W3CDTF">2014-04-08T08:43:53Z</dcterms:modified>
</cp:coreProperties>
</file>